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6130-1B20-4D03-BFDB-B581D454387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03-C320-40A0-8D79-BB8D706AC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6130-1B20-4D03-BFDB-B581D454387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03-C320-40A0-8D79-BB8D706AC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8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6130-1B20-4D03-BFDB-B581D454387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03-C320-40A0-8D79-BB8D706AC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10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6130-1B20-4D03-BFDB-B581D454387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03-C320-40A0-8D79-BB8D706AC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70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6130-1B20-4D03-BFDB-B581D454387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03-C320-40A0-8D79-BB8D706AC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6130-1B20-4D03-BFDB-B581D454387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03-C320-40A0-8D79-BB8D706AC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18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6130-1B20-4D03-BFDB-B581D454387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03-C320-40A0-8D79-BB8D706AC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7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6130-1B20-4D03-BFDB-B581D454387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03-C320-40A0-8D79-BB8D706AC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38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6130-1B20-4D03-BFDB-B581D454387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03-C320-40A0-8D79-BB8D706AC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6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6130-1B20-4D03-BFDB-B581D454387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03-C320-40A0-8D79-BB8D706AC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6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6130-1B20-4D03-BFDB-B581D454387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03-C320-40A0-8D79-BB8D706AC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47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26130-1B20-4D03-BFDB-B581D454387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67F03-C320-40A0-8D79-BB8D706AC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509"/>
            <a:ext cx="7772400" cy="5534891"/>
          </a:xfrm>
        </p:spPr>
        <p:txBody>
          <a:bodyPr>
            <a:normAutofit/>
          </a:bodyPr>
          <a:lstStyle/>
          <a:p>
            <a:pPr algn="r"/>
            <a:r>
              <a:rPr lang="ar-IQ" sz="2400" dirty="0" smtClean="0"/>
              <a:t>الاتجاه النفسي:-يعرف الاتجاه النفسي بانه </a:t>
            </a:r>
            <a:r>
              <a:rPr lang="ar-IQ" sz="2400" dirty="0" err="1" smtClean="0"/>
              <a:t>بانه</a:t>
            </a:r>
            <a:r>
              <a:rPr lang="ar-IQ" sz="2400" dirty="0" smtClean="0"/>
              <a:t> مجموع ميول ومشاعر الفرد وقناعاته تجاه مثير معين .</a:t>
            </a:r>
            <a:br>
              <a:rPr lang="ar-IQ" sz="2400" dirty="0" smtClean="0"/>
            </a:br>
            <a:r>
              <a:rPr lang="ar-IQ" sz="2400" dirty="0" smtClean="0"/>
              <a:t>.</a:t>
            </a:r>
            <a:br>
              <a:rPr lang="ar-IQ" sz="2400" dirty="0" smtClean="0"/>
            </a:br>
            <a:r>
              <a:rPr lang="ar-IQ" sz="2400" dirty="0" smtClean="0"/>
              <a:t> وهو استعداد وجداني ثابت </a:t>
            </a:r>
            <a:r>
              <a:rPr lang="ar-IQ" sz="2400" dirty="0" err="1" smtClean="0"/>
              <a:t>نسبيايحدد</a:t>
            </a:r>
            <a:r>
              <a:rPr lang="ar-IQ" sz="2400" dirty="0"/>
              <a:t> </a:t>
            </a:r>
            <a:r>
              <a:rPr lang="ar-IQ" sz="2400" dirty="0" smtClean="0"/>
              <a:t>شعور الفرد وسلوكه</a:t>
            </a:r>
            <a:br>
              <a:rPr lang="ar-IQ" sz="2400" dirty="0" smtClean="0"/>
            </a:br>
            <a:r>
              <a:rPr lang="ar-IQ" sz="2400" dirty="0" smtClean="0"/>
              <a:t>فقد يميل الفرد نحو الملبس المعين وينفر من نوع اخر من الاشياء </a:t>
            </a:r>
            <a:br>
              <a:rPr lang="ar-IQ" sz="2400" dirty="0" smtClean="0"/>
            </a:br>
            <a:r>
              <a:rPr lang="ar-IQ" sz="2400" dirty="0" smtClean="0"/>
              <a:t>ويمكن تصنيفه حسب الهدف الذي يوجه اليه الاتجاه ( شيء ، شخص ،.....الخ )</a:t>
            </a:r>
            <a:br>
              <a:rPr lang="ar-IQ" sz="2400" dirty="0" smtClean="0"/>
            </a:br>
            <a:r>
              <a:rPr lang="ar-IQ" sz="2400" dirty="0" smtClean="0"/>
              <a:t>وهو اما ان سيكون موجبا او سالبا ً او محايداً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2142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IQ" dirty="0" smtClean="0"/>
              <a:t>ويمكن ان يكون قوياً او يكون ضعيفاً او عاما  او </a:t>
            </a:r>
            <a:r>
              <a:rPr lang="ar-IQ" dirty="0" err="1" smtClean="0"/>
              <a:t>خاصأ</a:t>
            </a:r>
            <a:endParaRPr lang="ar-IQ" dirty="0" smtClean="0"/>
          </a:p>
          <a:p>
            <a:pPr algn="r"/>
            <a:r>
              <a:rPr lang="ar-IQ" dirty="0" smtClean="0"/>
              <a:t>مكونات </a:t>
            </a:r>
            <a:r>
              <a:rPr lang="ar-IQ" dirty="0" err="1" smtClean="0"/>
              <a:t>االتجاه</a:t>
            </a:r>
            <a:r>
              <a:rPr lang="ar-IQ" dirty="0" smtClean="0"/>
              <a:t> النفسي </a:t>
            </a:r>
          </a:p>
          <a:p>
            <a:pPr algn="r"/>
            <a:r>
              <a:rPr lang="ar-IQ" dirty="0" smtClean="0"/>
              <a:t>-المكون المعرفي </a:t>
            </a:r>
          </a:p>
          <a:p>
            <a:pPr algn="r"/>
            <a:r>
              <a:rPr lang="ar-IQ" dirty="0"/>
              <a:t>-</a:t>
            </a:r>
            <a:r>
              <a:rPr lang="ar-IQ" dirty="0" smtClean="0"/>
              <a:t>المكون العاطفي </a:t>
            </a:r>
          </a:p>
          <a:p>
            <a:pPr algn="r"/>
            <a:r>
              <a:rPr lang="ar-IQ" dirty="0" smtClean="0"/>
              <a:t>-المكون السلوكي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269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ar-IQ" dirty="0" smtClean="0"/>
              <a:t>نمو الاتجاهات </a:t>
            </a:r>
          </a:p>
          <a:p>
            <a:pPr marL="0" indent="0" algn="r">
              <a:buNone/>
            </a:pPr>
            <a:r>
              <a:rPr lang="ar-IQ" dirty="0" smtClean="0"/>
              <a:t>هناك عوامل تؤثر في نمو الاتجاهات النفسية منها :-</a:t>
            </a:r>
          </a:p>
          <a:p>
            <a:pPr marL="0" indent="0" algn="r">
              <a:buNone/>
            </a:pPr>
            <a:r>
              <a:rPr lang="ar-IQ" dirty="0" smtClean="0"/>
              <a:t>1- تأثير الوالدين </a:t>
            </a:r>
          </a:p>
          <a:p>
            <a:pPr marL="0" indent="0" algn="r">
              <a:buNone/>
            </a:pPr>
            <a:r>
              <a:rPr lang="ar-IQ" dirty="0" smtClean="0"/>
              <a:t>2- تأثير الاقران </a:t>
            </a:r>
          </a:p>
          <a:p>
            <a:pPr marL="0" indent="0" algn="r">
              <a:buNone/>
            </a:pPr>
            <a:r>
              <a:rPr lang="ar-IQ" dirty="0" smtClean="0"/>
              <a:t>3-  تأثير  التعليم </a:t>
            </a:r>
          </a:p>
          <a:p>
            <a:pPr marL="0" indent="0" algn="r">
              <a:buNone/>
            </a:pPr>
            <a:r>
              <a:rPr lang="ar-IQ" dirty="0" smtClean="0"/>
              <a:t>4- تأثير </a:t>
            </a:r>
            <a:r>
              <a:rPr lang="ar-IQ" dirty="0" err="1" smtClean="0"/>
              <a:t>وساىل</a:t>
            </a:r>
            <a:r>
              <a:rPr lang="ar-IQ" dirty="0" smtClean="0"/>
              <a:t> الاعلام </a:t>
            </a:r>
          </a:p>
          <a:p>
            <a:pPr marL="0" indent="0" algn="r">
              <a:buNone/>
            </a:pPr>
            <a:r>
              <a:rPr lang="ar-IQ" dirty="0" smtClean="0"/>
              <a:t>5- تأثر المعايير </a:t>
            </a:r>
            <a:r>
              <a:rPr lang="ar-IQ" dirty="0" err="1" smtClean="0"/>
              <a:t>االجتماعية</a:t>
            </a:r>
            <a:r>
              <a:rPr lang="ar-IQ" dirty="0" smtClean="0"/>
              <a:t> </a:t>
            </a:r>
          </a:p>
          <a:p>
            <a:pPr marL="0" indent="0" algn="r">
              <a:buNone/>
            </a:pPr>
            <a:r>
              <a:rPr lang="ar-IQ" dirty="0" smtClean="0"/>
              <a:t>6-تأثير الخبرات الشخصية </a:t>
            </a:r>
          </a:p>
          <a:p>
            <a:pPr marL="0" indent="0" algn="r">
              <a:buNone/>
            </a:pPr>
            <a:r>
              <a:rPr lang="ar-IQ" dirty="0" smtClean="0"/>
              <a:t>7- </a:t>
            </a:r>
            <a:r>
              <a:rPr lang="ar-IQ" dirty="0" err="1" smtClean="0"/>
              <a:t>تاثير</a:t>
            </a:r>
            <a:r>
              <a:rPr lang="ar-IQ" dirty="0" smtClean="0"/>
              <a:t> ارتباط الفرد بالموضوع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049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76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الاتجاه النفسي:-يعرف الاتجاه النفسي بانه بانه مجموع ميول ومشاعر الفرد وقناعاته تجاه مثير معين . .  وهو استعداد وجداني ثابت نسبيايحدد شعور الفرد وسلوكه فقد يميل الفرد نحو الملبس المعين وينفر من نوع اخر من الاشياء  ويمكن تصنيفه حسب الهدف الذي يوجه اليه الاتجاه ( شيء ، شخص ،.....الخ ) وهو اما ان سيكون موجبا او سالبا ً او محايداً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الاتجاه النفسي:-يعرف الاتجاه النفسي بانه بانه مجموع ميول ومشاعر الفرد وقناعاته تجاه مثير معين . .  وهو استعداد وجداني ثابت نسبيايحدد شعور الفرد وسلوكه فقد يميل الفرد نحو الملبس المعين وينفر من نوع اخر من الاشياء  ويمكن تصنيفه حسب الهدف الذي يوجه اليه الاتجاه ( شيء ، شخص ،.....الخ ) وهو اما ان سيكون موجبا او سالبا ً او محايداً</dc:title>
  <dc:creator>Maher</dc:creator>
  <cp:lastModifiedBy>Maher</cp:lastModifiedBy>
  <cp:revision>2</cp:revision>
  <dcterms:created xsi:type="dcterms:W3CDTF">2018-12-11T13:20:18Z</dcterms:created>
  <dcterms:modified xsi:type="dcterms:W3CDTF">2018-12-11T13:32:44Z</dcterms:modified>
</cp:coreProperties>
</file>